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1"/>
  </p:sldMasterIdLst>
  <p:sldIdLst>
    <p:sldId id="256" r:id="rId2"/>
    <p:sldId id="257" r:id="rId3"/>
    <p:sldId id="259" r:id="rId4"/>
    <p:sldId id="268" r:id="rId5"/>
    <p:sldId id="269" r:id="rId6"/>
    <p:sldId id="272" r:id="rId7"/>
    <p:sldId id="270" r:id="rId8"/>
    <p:sldId id="271" r:id="rId9"/>
    <p:sldId id="258" r:id="rId10"/>
    <p:sldId id="27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29" autoAdjust="0"/>
    <p:restoredTop sz="94660"/>
  </p:normalViewPr>
  <p:slideViewPr>
    <p:cSldViewPr snapToGrid="0">
      <p:cViewPr varScale="1">
        <p:scale>
          <a:sx n="113" d="100"/>
          <a:sy n="113" d="100"/>
        </p:scale>
        <p:origin x="53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1003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1176153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67886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1983F9-8CE5-4472-8606-0E4FF8C324D4}"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144063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B1983F9-8CE5-4472-8606-0E4FF8C324D4}" type="datetimeFigureOut">
              <a:rPr lang="en-GB" smtClean="0"/>
              <a:t>01/12/2025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4139223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B1983F9-8CE5-4472-8606-0E4FF8C324D4}" type="datetimeFigureOut">
              <a:rPr lang="en-GB" smtClean="0"/>
              <a:t>01/12/2025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427846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1983F9-8CE5-4472-8606-0E4FF8C324D4}" type="datetimeFigureOut">
              <a:rPr lang="en-GB" smtClean="0"/>
              <a:t>01/12/2025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40985430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B1983F9-8CE5-4472-8606-0E4FF8C324D4}"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965576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B1983F9-8CE5-4472-8606-0E4FF8C324D4}"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2663817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DB1983F9-8CE5-4472-8606-0E4FF8C324D4}" type="datetimeFigureOut">
              <a:rPr lang="en-GB" smtClean="0"/>
              <a:t>01/12/2025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3848309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46884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6012958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27976073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63593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34208167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29795082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1983F9-8CE5-4472-8606-0E4FF8C324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B17C39-9BDE-4EA0-AA6B-2478BE0A06F6}" type="slidenum">
              <a:rPr lang="en-GB" smtClean="0"/>
              <a:t>‹#›</a:t>
            </a:fld>
            <a:endParaRPr lang="en-GB"/>
          </a:p>
        </p:txBody>
      </p:sp>
    </p:spTree>
    <p:extLst>
      <p:ext uri="{BB962C8B-B14F-4D97-AF65-F5344CB8AC3E}">
        <p14:creationId xmlns:p14="http://schemas.microsoft.com/office/powerpoint/2010/main" val="1375920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B1983F9-8CE5-4472-8606-0E4FF8C324D4}" type="datetimeFigureOut">
              <a:rPr lang="en-GB" smtClean="0"/>
              <a:t>01/12/2025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FB17C39-9BDE-4EA0-AA6B-2478BE0A06F6}" type="slidenum">
              <a:rPr lang="en-GB" smtClean="0"/>
              <a:t>‹#›</a:t>
            </a:fld>
            <a:endParaRPr lang="en-GB"/>
          </a:p>
        </p:txBody>
      </p:sp>
    </p:spTree>
    <p:extLst>
      <p:ext uri="{BB962C8B-B14F-4D97-AF65-F5344CB8AC3E}">
        <p14:creationId xmlns:p14="http://schemas.microsoft.com/office/powerpoint/2010/main" val="3209932603"/>
      </p:ext>
    </p:extLst>
  </p:cSld>
  <p:clrMap bg1="dk1" tx1="lt1" bg2="dk2" tx2="lt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870" r:id="rId12"/>
    <p:sldLayoutId id="2147483871" r:id="rId13"/>
    <p:sldLayoutId id="2147483872" r:id="rId14"/>
    <p:sldLayoutId id="2147483873" r:id="rId15"/>
    <p:sldLayoutId id="2147483874" r:id="rId16"/>
    <p:sldLayoutId id="214748387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tmp"/><Relationship Id="rId4" Type="http://schemas.openxmlformats.org/officeDocument/2006/relationships/image" Target="../media/image3.tmp"/></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tmp"/></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16.tmp"/><Relationship Id="rId1" Type="http://schemas.openxmlformats.org/officeDocument/2006/relationships/slideLayout" Target="../slideLayouts/slideLayout2.xml"/><Relationship Id="rId4" Type="http://schemas.openxmlformats.org/officeDocument/2006/relationships/image" Target="../media/image18.tmp"/></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F3A5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5400" b="1" dirty="0">
                <a:solidFill>
                  <a:srgbClr val="F8F9FC"/>
                </a:solidFill>
                <a:latin typeface="Calibri"/>
              </a:rPr>
              <a:t>Pupil Premium  </a:t>
            </a:r>
          </a:p>
        </p:txBody>
      </p:sp>
      <p:pic>
        <p:nvPicPr>
          <p:cNvPr id="4" name="Picture 2" descr="OLQOH School Office (@olqoh) | Twitte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10160000" y="714375"/>
            <a:ext cx="2032000" cy="2033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013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pic>
        <p:nvPicPr>
          <p:cNvPr id="4" name="Picture 2" descr="OLQOH School Office (@olqoh) | Twitt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28738" y="284047"/>
            <a:ext cx="1344426" cy="1344426"/>
          </a:xfrm>
          <a:prstGeom prst="rect">
            <a:avLst/>
          </a:prstGeom>
          <a:noFill/>
          <a:extLst>
            <a:ext uri="{909E8E84-426E-40DD-AFC4-6F175D3DCCD1}">
              <a14:hiddenFill xmlns:a14="http://schemas.microsoft.com/office/drawing/2010/main">
                <a:solidFill>
                  <a:srgbClr val="FFFFFF"/>
                </a:solidFill>
              </a14:hiddenFill>
            </a:ext>
          </a:extLst>
        </p:spPr>
      </p:pic>
      <p:pic>
        <p:nvPicPr>
          <p:cNvPr id="3" name="Content Placeholder 2"/>
          <p:cNvPicPr>
            <a:picLocks noGrp="1" noChangeAspect="1"/>
          </p:cNvPicPr>
          <p:nvPr>
            <p:ph idx="1"/>
          </p:nvPr>
        </p:nvPicPr>
        <p:blipFill rotWithShape="1">
          <a:blip r:embed="rId3"/>
          <a:srcRect l="18648" t="32350" r="19373" b="21435"/>
          <a:stretch/>
        </p:blipFill>
        <p:spPr>
          <a:xfrm>
            <a:off x="487004" y="2611319"/>
            <a:ext cx="8552784" cy="3587262"/>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19920" y="4211518"/>
            <a:ext cx="1976512" cy="2391508"/>
          </a:xfrm>
          <a:prstGeom prst="rect">
            <a:avLst/>
          </a:prstGeom>
        </p:spPr>
      </p:pic>
      <p:pic>
        <p:nvPicPr>
          <p:cNvPr id="8" name="Picture 7"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96652" y="1820010"/>
            <a:ext cx="2023049" cy="2391508"/>
          </a:xfrm>
          <a:prstGeom prst="rect">
            <a:avLst/>
          </a:prstGeom>
        </p:spPr>
      </p:pic>
      <p:sp>
        <p:nvSpPr>
          <p:cNvPr id="13" name="TextBox 12"/>
          <p:cNvSpPr txBox="1"/>
          <p:nvPr/>
        </p:nvSpPr>
        <p:spPr>
          <a:xfrm>
            <a:off x="399081" y="956260"/>
            <a:ext cx="5403842" cy="1477328"/>
          </a:xfrm>
          <a:prstGeom prst="rect">
            <a:avLst/>
          </a:prstGeom>
          <a:noFill/>
        </p:spPr>
        <p:txBody>
          <a:bodyPr wrap="square" rtlCol="0">
            <a:spAutoFit/>
          </a:bodyPr>
          <a:lstStyle/>
          <a:p>
            <a:pPr algn="l"/>
            <a:r>
              <a:rPr lang="en-GB" sz="2000" dirty="0">
                <a:solidFill>
                  <a:srgbClr val="333333"/>
                </a:solidFill>
                <a:latin typeface="Calibri"/>
              </a:rPr>
              <a:t>49 Pupil Premium Pupils </a:t>
            </a:r>
          </a:p>
          <a:p>
            <a:pPr algn="l"/>
            <a:r>
              <a:rPr lang="en-GB" sz="2000" dirty="0">
                <a:solidFill>
                  <a:srgbClr val="333333"/>
                </a:solidFill>
                <a:latin typeface="Calibri"/>
              </a:rPr>
              <a:t>43 FSM</a:t>
            </a:r>
          </a:p>
          <a:p>
            <a:pPr algn="l"/>
            <a:r>
              <a:rPr lang="en-GB" sz="2000" dirty="0">
                <a:solidFill>
                  <a:srgbClr val="333333"/>
                </a:solidFill>
                <a:latin typeface="Calibri"/>
              </a:rPr>
              <a:t>  1 service child </a:t>
            </a:r>
          </a:p>
          <a:p>
            <a:pPr algn="l"/>
            <a:r>
              <a:rPr lang="en-GB" sz="2000" dirty="0">
                <a:solidFill>
                  <a:srgbClr val="333333"/>
                </a:solidFill>
                <a:latin typeface="Calibri"/>
              </a:rPr>
              <a:t>  7 PLAC</a:t>
            </a:r>
          </a:p>
          <a:p>
            <a:pPr algn="l"/>
            <a:r>
              <a:rPr lang="en-GB" sz="2000" dirty="0">
                <a:solidFill>
                  <a:srgbClr val="333333"/>
                </a:solidFill>
                <a:latin typeface="Calibri"/>
              </a:rPr>
              <a:t>  1 LAC</a:t>
            </a:r>
          </a:p>
        </p:txBody>
      </p:sp>
    </p:spTree>
    <p:extLst>
      <p:ext uri="{BB962C8B-B14F-4D97-AF65-F5344CB8AC3E}">
        <p14:creationId xmlns:p14="http://schemas.microsoft.com/office/powerpoint/2010/main" val="1841934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46158"/>
            <a:ext cx="10515600" cy="1325563"/>
          </a:xfrm>
        </p:spPr>
        <p:txBody>
          <a:bodyPr>
            <a:normAutofit/>
          </a:bodyPr>
          <a:lstStyle/>
          <a:p>
            <a:pPr algn="l"/>
            <a:r>
              <a:rPr lang="en-GB" sz="4000" b="1" dirty="0">
                <a:solidFill>
                  <a:srgbClr val="1F3A5F"/>
                </a:solidFill>
                <a:latin typeface="Calibri" pitchFamily="2" charset="0"/>
              </a:rPr>
              <a:t>PP Strategy and Provision</a:t>
            </a:r>
            <a:br>
              <a:rPr lang="en-GB" dirty="0">
                <a:solidFill>
                  <a:schemeClr val="bg1"/>
                </a:solidFill>
                <a:latin typeface="Twinkl" pitchFamily="2" charset="0"/>
              </a:rPr>
            </a:br>
            <a:r>
              <a:rPr lang="en-GB" sz="4000" b="1" dirty="0">
                <a:solidFill>
                  <a:srgbClr val="1F3A5F"/>
                </a:solidFill>
                <a:latin typeface="Calibri" pitchFamily="2" charset="0"/>
              </a:rPr>
              <a:t>  at OLQOH </a:t>
            </a:r>
          </a:p>
        </p:txBody>
      </p:sp>
      <p:pic>
        <p:nvPicPr>
          <p:cNvPr id="6" name="Picture 5"/>
          <p:cNvPicPr>
            <a:picLocks noChangeAspect="1"/>
          </p:cNvPicPr>
          <p:nvPr/>
        </p:nvPicPr>
        <p:blipFill>
          <a:blip r:embed="rId2"/>
          <a:stretch>
            <a:fillRect/>
          </a:stretch>
        </p:blipFill>
        <p:spPr>
          <a:xfrm>
            <a:off x="8806516" y="2211426"/>
            <a:ext cx="1205716" cy="830352"/>
          </a:xfrm>
          <a:prstGeom prst="rect">
            <a:avLst/>
          </a:prstGeom>
        </p:spPr>
      </p:pic>
      <p:pic>
        <p:nvPicPr>
          <p:cNvPr id="7" name="Picture 6"/>
          <p:cNvPicPr>
            <a:picLocks noChangeAspect="1"/>
          </p:cNvPicPr>
          <p:nvPr/>
        </p:nvPicPr>
        <p:blipFill>
          <a:blip r:embed="rId3"/>
          <a:stretch>
            <a:fillRect/>
          </a:stretch>
        </p:blipFill>
        <p:spPr>
          <a:xfrm>
            <a:off x="8681086" y="3641512"/>
            <a:ext cx="1262070" cy="1174854"/>
          </a:xfrm>
          <a:prstGeom prst="rect">
            <a:avLst/>
          </a:prstGeom>
        </p:spPr>
      </p:pic>
      <p:pic>
        <p:nvPicPr>
          <p:cNvPr id="8" name="Picture 7"/>
          <p:cNvPicPr>
            <a:picLocks noChangeAspect="1"/>
          </p:cNvPicPr>
          <p:nvPr/>
        </p:nvPicPr>
        <p:blipFill>
          <a:blip r:embed="rId4"/>
          <a:stretch>
            <a:fillRect/>
          </a:stretch>
        </p:blipFill>
        <p:spPr>
          <a:xfrm>
            <a:off x="8431823" y="315459"/>
            <a:ext cx="1308238" cy="814350"/>
          </a:xfrm>
          <a:prstGeom prst="rect">
            <a:avLst/>
          </a:prstGeom>
        </p:spPr>
      </p:pic>
      <p:pic>
        <p:nvPicPr>
          <p:cNvPr id="9" name="Picture 8"/>
          <p:cNvPicPr>
            <a:picLocks noChangeAspect="1"/>
          </p:cNvPicPr>
          <p:nvPr/>
        </p:nvPicPr>
        <p:blipFill>
          <a:blip r:embed="rId5"/>
          <a:stretch>
            <a:fillRect/>
          </a:stretch>
        </p:blipFill>
        <p:spPr>
          <a:xfrm>
            <a:off x="157715" y="1714856"/>
            <a:ext cx="928419" cy="1006719"/>
          </a:xfrm>
          <a:prstGeom prst="rect">
            <a:avLst/>
          </a:prstGeom>
        </p:spPr>
      </p:pic>
      <p:sp>
        <p:nvSpPr>
          <p:cNvPr id="10" name="TextBox 9"/>
          <p:cNvSpPr txBox="1"/>
          <p:nvPr/>
        </p:nvSpPr>
        <p:spPr>
          <a:xfrm>
            <a:off x="474169" y="4493200"/>
            <a:ext cx="1766398" cy="646331"/>
          </a:xfrm>
          <a:prstGeom prst="rect">
            <a:avLst/>
          </a:prstGeom>
          <a:noFill/>
        </p:spPr>
        <p:txBody>
          <a:bodyPr wrap="square" rtlCol="0">
            <a:spAutoFit/>
          </a:bodyPr>
          <a:lstStyle/>
          <a:p>
            <a:pPr algn="l"/>
            <a:r>
              <a:rPr lang="en-GB" sz="2000" dirty="0">
                <a:solidFill>
                  <a:srgbClr val="333333"/>
                </a:solidFill>
                <a:latin typeface="Calibri"/>
              </a:rPr>
              <a:t>School responsibilities </a:t>
            </a:r>
          </a:p>
        </p:txBody>
      </p:sp>
      <p:pic>
        <p:nvPicPr>
          <p:cNvPr id="11" name="Picture 10"/>
          <p:cNvPicPr>
            <a:picLocks noChangeAspect="1"/>
          </p:cNvPicPr>
          <p:nvPr/>
        </p:nvPicPr>
        <p:blipFill>
          <a:blip r:embed="rId6"/>
          <a:stretch>
            <a:fillRect/>
          </a:stretch>
        </p:blipFill>
        <p:spPr>
          <a:xfrm>
            <a:off x="406053" y="5485527"/>
            <a:ext cx="1951282" cy="670994"/>
          </a:xfrm>
          <a:prstGeom prst="rect">
            <a:avLst/>
          </a:prstGeom>
        </p:spPr>
      </p:pic>
      <p:sp>
        <p:nvSpPr>
          <p:cNvPr id="13" name="TextBox 12"/>
          <p:cNvSpPr txBox="1"/>
          <p:nvPr/>
        </p:nvSpPr>
        <p:spPr>
          <a:xfrm>
            <a:off x="2240567" y="6325846"/>
            <a:ext cx="2138002" cy="369332"/>
          </a:xfrm>
          <a:prstGeom prst="rect">
            <a:avLst/>
          </a:prstGeom>
          <a:noFill/>
        </p:spPr>
        <p:txBody>
          <a:bodyPr wrap="square" rtlCol="0">
            <a:spAutoFit/>
          </a:bodyPr>
          <a:lstStyle/>
          <a:p>
            <a:pPr algn="l"/>
            <a:r>
              <a:rPr lang="en-GB" sz="2000" dirty="0">
                <a:solidFill>
                  <a:srgbClr val="333333"/>
                </a:solidFill>
                <a:latin typeface="Calibri"/>
              </a:rPr>
              <a:t>Easter School  </a:t>
            </a:r>
          </a:p>
        </p:txBody>
      </p:sp>
      <p:pic>
        <p:nvPicPr>
          <p:cNvPr id="14" name="Picture 13"/>
          <p:cNvPicPr>
            <a:picLocks noChangeAspect="1"/>
          </p:cNvPicPr>
          <p:nvPr/>
        </p:nvPicPr>
        <p:blipFill>
          <a:blip r:embed="rId7"/>
          <a:stretch>
            <a:fillRect/>
          </a:stretch>
        </p:blipFill>
        <p:spPr>
          <a:xfrm>
            <a:off x="1334317" y="3009813"/>
            <a:ext cx="955065" cy="1273053"/>
          </a:xfrm>
          <a:prstGeom prst="rect">
            <a:avLst/>
          </a:prstGeom>
        </p:spPr>
      </p:pic>
      <p:pic>
        <p:nvPicPr>
          <p:cNvPr id="16" name="Picture 15"/>
          <p:cNvPicPr>
            <a:picLocks noChangeAspect="1"/>
          </p:cNvPicPr>
          <p:nvPr/>
        </p:nvPicPr>
        <p:blipFill>
          <a:blip r:embed="rId8"/>
          <a:stretch>
            <a:fillRect/>
          </a:stretch>
        </p:blipFill>
        <p:spPr>
          <a:xfrm>
            <a:off x="8764607" y="5090614"/>
            <a:ext cx="2157046" cy="1133675"/>
          </a:xfrm>
          <a:prstGeom prst="rect">
            <a:avLst/>
          </a:prstGeom>
        </p:spPr>
      </p:pic>
      <p:sp>
        <p:nvSpPr>
          <p:cNvPr id="18" name="TextBox 17"/>
          <p:cNvSpPr txBox="1"/>
          <p:nvPr/>
        </p:nvSpPr>
        <p:spPr>
          <a:xfrm>
            <a:off x="10366133" y="3180277"/>
            <a:ext cx="1512275" cy="646331"/>
          </a:xfrm>
          <a:prstGeom prst="rect">
            <a:avLst/>
          </a:prstGeom>
          <a:noFill/>
        </p:spPr>
        <p:txBody>
          <a:bodyPr wrap="square" rtlCol="0">
            <a:spAutoFit/>
          </a:bodyPr>
          <a:lstStyle/>
          <a:p>
            <a:pPr algn="l"/>
            <a:r>
              <a:rPr lang="en-GB" sz="2000" dirty="0">
                <a:solidFill>
                  <a:srgbClr val="333333"/>
                </a:solidFill>
                <a:latin typeface="Calibri"/>
              </a:rPr>
              <a:t>Summer Trips  </a:t>
            </a:r>
          </a:p>
        </p:txBody>
      </p:sp>
      <p:sp>
        <p:nvSpPr>
          <p:cNvPr id="19" name="TextBox 18"/>
          <p:cNvSpPr txBox="1"/>
          <p:nvPr/>
        </p:nvSpPr>
        <p:spPr>
          <a:xfrm>
            <a:off x="1187290" y="1644435"/>
            <a:ext cx="1512275" cy="646331"/>
          </a:xfrm>
          <a:prstGeom prst="rect">
            <a:avLst/>
          </a:prstGeom>
          <a:noFill/>
        </p:spPr>
        <p:txBody>
          <a:bodyPr wrap="square" rtlCol="0">
            <a:spAutoFit/>
          </a:bodyPr>
          <a:lstStyle/>
          <a:p>
            <a:pPr algn="ctr"/>
            <a:r>
              <a:rPr lang="en-GB" sz="2000" dirty="0">
                <a:solidFill>
                  <a:srgbClr val="333333"/>
                </a:solidFill>
                <a:latin typeface="Calibri"/>
              </a:rPr>
              <a:t>Activities Week  </a:t>
            </a:r>
          </a:p>
        </p:txBody>
      </p:sp>
      <p:sp>
        <p:nvSpPr>
          <p:cNvPr id="20" name="TextBox 19"/>
          <p:cNvSpPr txBox="1"/>
          <p:nvPr/>
        </p:nvSpPr>
        <p:spPr>
          <a:xfrm>
            <a:off x="9740062" y="1427025"/>
            <a:ext cx="1784446" cy="369332"/>
          </a:xfrm>
          <a:prstGeom prst="rect">
            <a:avLst/>
          </a:prstGeom>
          <a:noFill/>
        </p:spPr>
        <p:txBody>
          <a:bodyPr wrap="square" rtlCol="0">
            <a:spAutoFit/>
          </a:bodyPr>
          <a:lstStyle/>
          <a:p>
            <a:pPr algn="l"/>
            <a:r>
              <a:rPr lang="en-GB" sz="2000" dirty="0">
                <a:solidFill>
                  <a:srgbClr val="333333"/>
                </a:solidFill>
                <a:latin typeface="Calibri"/>
              </a:rPr>
              <a:t>Tutoring </a:t>
            </a:r>
          </a:p>
        </p:txBody>
      </p:sp>
      <p:sp>
        <p:nvSpPr>
          <p:cNvPr id="3" name="Rectangle 2"/>
          <p:cNvSpPr/>
          <p:nvPr/>
        </p:nvSpPr>
        <p:spPr>
          <a:xfrm>
            <a:off x="2886657" y="2721575"/>
            <a:ext cx="6096000" cy="369332"/>
          </a:xfrm>
          <a:prstGeom prst="rect">
            <a:avLst/>
          </a:prstGeom>
        </p:spPr>
        <p:txBody>
          <a:bodyPr>
            <a:spAutoFit/>
          </a:bodyPr>
          <a:lstStyle/>
          <a:p>
            <a:pPr algn="l"/>
            <a:endParaRPr lang="en-GB" dirty="0"/>
          </a:p>
        </p:txBody>
      </p:sp>
      <p:pic>
        <p:nvPicPr>
          <p:cNvPr id="21" name="Content Placeholder 20" descr="Pupil_premium_strategy_statement - Word"/>
          <p:cNvPicPr>
            <a:picLocks noGrp="1" noChangeAspect="1"/>
          </p:cNvPicPr>
          <p:nvPr>
            <p:ph idx="1"/>
          </p:nvPr>
        </p:nvPicPr>
        <p:blipFill rotWithShape="1">
          <a:blip r:embed="rId9" cstate="print">
            <a:extLst>
              <a:ext uri="{28A0092B-C50C-407E-A947-70E740481C1C}">
                <a14:useLocalDpi xmlns:a14="http://schemas.microsoft.com/office/drawing/2010/main" val="0"/>
              </a:ext>
            </a:extLst>
          </a:blip>
          <a:srcRect l="655" t="30405" r="55150" b="6598"/>
          <a:stretch/>
        </p:blipFill>
        <p:spPr>
          <a:xfrm>
            <a:off x="2675427" y="1571721"/>
            <a:ext cx="5833787" cy="4496879"/>
          </a:xfrm>
        </p:spPr>
      </p:pic>
      <p:sp>
        <p:nvSpPr>
          <p:cNvPr id="22" name="TextBox 21"/>
          <p:cNvSpPr txBox="1"/>
          <p:nvPr/>
        </p:nvSpPr>
        <p:spPr>
          <a:xfrm>
            <a:off x="6839823" y="6330733"/>
            <a:ext cx="1841263" cy="369332"/>
          </a:xfrm>
          <a:prstGeom prst="rect">
            <a:avLst/>
          </a:prstGeom>
          <a:noFill/>
        </p:spPr>
        <p:txBody>
          <a:bodyPr wrap="square" rtlCol="0">
            <a:spAutoFit/>
          </a:bodyPr>
          <a:lstStyle/>
          <a:p>
            <a:pPr algn="l"/>
            <a:r>
              <a:rPr lang="en-GB" sz="2000" dirty="0">
                <a:solidFill>
                  <a:srgbClr val="333333"/>
                </a:solidFill>
                <a:latin typeface="Calibri"/>
              </a:rPr>
              <a:t>WPA</a:t>
            </a:r>
          </a:p>
        </p:txBody>
      </p:sp>
      <p:sp>
        <p:nvSpPr>
          <p:cNvPr id="23" name="TextBox 22"/>
          <p:cNvSpPr txBox="1"/>
          <p:nvPr/>
        </p:nvSpPr>
        <p:spPr>
          <a:xfrm>
            <a:off x="150273" y="2794291"/>
            <a:ext cx="1512275" cy="646331"/>
          </a:xfrm>
          <a:prstGeom prst="rect">
            <a:avLst/>
          </a:prstGeom>
          <a:noFill/>
        </p:spPr>
        <p:txBody>
          <a:bodyPr wrap="square" rtlCol="0">
            <a:spAutoFit/>
          </a:bodyPr>
          <a:lstStyle/>
          <a:p>
            <a:pPr algn="l"/>
            <a:r>
              <a:rPr lang="en-GB" sz="2000" dirty="0">
                <a:solidFill>
                  <a:srgbClr val="333333"/>
                </a:solidFill>
                <a:latin typeface="Calibri"/>
              </a:rPr>
              <a:t>Green Card</a:t>
            </a:r>
          </a:p>
        </p:txBody>
      </p:sp>
    </p:spTree>
    <p:extLst>
      <p:ext uri="{BB962C8B-B14F-4D97-AF65-F5344CB8AC3E}">
        <p14:creationId xmlns:p14="http://schemas.microsoft.com/office/powerpoint/2010/main" val="896795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2500" y="4124753"/>
            <a:ext cx="5036671" cy="1837631"/>
          </a:xfrm>
        </p:spPr>
        <p:txBody>
          <a:bodyPr>
            <a:normAutofit/>
          </a:bodyPr>
          <a:lstStyle/>
          <a:p>
            <a:pPr algn="l"/>
            <a:r>
              <a:rPr lang="en-GB" sz="1600" b="1" dirty="0">
                <a:solidFill>
                  <a:srgbClr val="1F3A5F"/>
                </a:solidFill>
              </a:rPr>
              <a:t>SALT Support</a:t>
            </a:r>
            <a:br>
              <a:rPr lang="en-GB" sz="1600" dirty="0">
                <a:solidFill>
                  <a:schemeClr val="bg1"/>
                </a:solidFill>
              </a:rPr>
            </a:br>
            <a:r>
              <a:rPr lang="en-GB" sz="1600" b="1" dirty="0">
                <a:solidFill>
                  <a:srgbClr val="1F3A5F"/>
                </a:solidFill>
              </a:rPr>
              <a:t>NHS </a:t>
            </a:r>
            <a:br>
              <a:rPr lang="en-GB" sz="1600" dirty="0">
                <a:solidFill>
                  <a:schemeClr val="bg1"/>
                </a:solidFill>
              </a:rPr>
            </a:br>
            <a:r>
              <a:rPr lang="en-GB" sz="1600" b="1" dirty="0">
                <a:solidFill>
                  <a:srgbClr val="1F3A5F"/>
                </a:solidFill>
              </a:rPr>
              <a:t>Private therapist (Spring Term) </a:t>
            </a:r>
            <a:br>
              <a:rPr lang="en-GB" sz="1600" dirty="0">
                <a:solidFill>
                  <a:schemeClr val="bg1"/>
                </a:solidFill>
              </a:rPr>
            </a:br>
            <a:r>
              <a:rPr lang="en-GB" sz="1600" b="1" dirty="0">
                <a:solidFill>
                  <a:srgbClr val="1F3A5F"/>
                </a:solidFill>
              </a:rPr>
              <a:t>Weekly Makaton sign</a:t>
            </a:r>
            <a:br>
              <a:rPr lang="en-GB" sz="1600" dirty="0">
                <a:solidFill>
                  <a:schemeClr val="bg1"/>
                </a:solidFill>
              </a:rPr>
            </a:br>
            <a:r>
              <a:rPr lang="en-GB" sz="1600" b="1" dirty="0">
                <a:solidFill>
                  <a:srgbClr val="1F3A5F"/>
                </a:solidFill>
              </a:rPr>
              <a:t>Word Aware used across the school  </a:t>
            </a:r>
            <a:br>
              <a:rPr lang="en-GB" sz="1600" dirty="0">
                <a:solidFill>
                  <a:schemeClr val="bg1"/>
                </a:solidFill>
              </a:rPr>
            </a:br>
            <a:r>
              <a:rPr lang="en-GB" sz="1600" b="1" dirty="0">
                <a:solidFill>
                  <a:srgbClr val="1F3A5F"/>
                </a:solidFill>
              </a:rPr>
              <a:t> </a:t>
            </a:r>
          </a:p>
        </p:txBody>
      </p:sp>
      <p:pic>
        <p:nvPicPr>
          <p:cNvPr id="4" name="Content Placeholder 3"/>
          <p:cNvPicPr>
            <a:picLocks noGrp="1" noChangeAspect="1"/>
          </p:cNvPicPr>
          <p:nvPr>
            <p:ph idx="1"/>
          </p:nvPr>
        </p:nvPicPr>
        <p:blipFill>
          <a:blip r:embed="rId2"/>
          <a:stretch>
            <a:fillRect/>
          </a:stretch>
        </p:blipFill>
        <p:spPr>
          <a:xfrm>
            <a:off x="323728" y="2011157"/>
            <a:ext cx="4265858" cy="1780893"/>
          </a:xfrm>
          <a:prstGeom prst="rect">
            <a:avLst/>
          </a:prstGeom>
        </p:spPr>
      </p:pic>
      <p:pic>
        <p:nvPicPr>
          <p:cNvPr id="5" name="Picture 4"/>
          <p:cNvPicPr>
            <a:picLocks noChangeAspect="1"/>
          </p:cNvPicPr>
          <p:nvPr/>
        </p:nvPicPr>
        <p:blipFill>
          <a:blip r:embed="rId3"/>
          <a:stretch>
            <a:fillRect/>
          </a:stretch>
        </p:blipFill>
        <p:spPr>
          <a:xfrm>
            <a:off x="8034642" y="794888"/>
            <a:ext cx="2831061" cy="1738762"/>
          </a:xfrm>
          <a:prstGeom prst="rect">
            <a:avLst/>
          </a:prstGeom>
        </p:spPr>
      </p:pic>
      <p:sp>
        <p:nvSpPr>
          <p:cNvPr id="6" name="Title 1"/>
          <p:cNvSpPr txBox="1">
            <a:spLocks/>
          </p:cNvSpPr>
          <p:nvPr/>
        </p:nvSpPr>
        <p:spPr>
          <a:xfrm>
            <a:off x="775065" y="472178"/>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2000" dirty="0">
                <a:solidFill>
                  <a:srgbClr val="333333"/>
                </a:solidFill>
                <a:latin typeface="Calibri"/>
              </a:rPr>
              <a:t>1) Language Deficit </a:t>
            </a:r>
          </a:p>
        </p:txBody>
      </p:sp>
      <p:pic>
        <p:nvPicPr>
          <p:cNvPr id="7" name="Picture 6"/>
          <p:cNvPicPr>
            <a:picLocks noChangeAspect="1"/>
          </p:cNvPicPr>
          <p:nvPr/>
        </p:nvPicPr>
        <p:blipFill>
          <a:blip r:embed="rId4"/>
          <a:stretch>
            <a:fillRect/>
          </a:stretch>
        </p:blipFill>
        <p:spPr>
          <a:xfrm>
            <a:off x="8034642" y="4369739"/>
            <a:ext cx="2697657" cy="2092242"/>
          </a:xfrm>
          <a:prstGeom prst="rect">
            <a:avLst/>
          </a:prstGeom>
        </p:spPr>
      </p:pic>
      <p:pic>
        <p:nvPicPr>
          <p:cNvPr id="8" name="Picture 7"/>
          <p:cNvPicPr>
            <a:picLocks noChangeAspect="1"/>
          </p:cNvPicPr>
          <p:nvPr/>
        </p:nvPicPr>
        <p:blipFill rotWithShape="1">
          <a:blip r:embed="rId5"/>
          <a:srcRect l="-1820" t="-7312" r="1820" b="7312"/>
          <a:stretch/>
        </p:blipFill>
        <p:spPr>
          <a:xfrm>
            <a:off x="5657994" y="2762921"/>
            <a:ext cx="1931649" cy="1202410"/>
          </a:xfrm>
          <a:prstGeom prst="rect">
            <a:avLst/>
          </a:prstGeom>
        </p:spPr>
      </p:pic>
    </p:spTree>
    <p:extLst>
      <p:ext uri="{BB962C8B-B14F-4D97-AF65-F5344CB8AC3E}">
        <p14:creationId xmlns:p14="http://schemas.microsoft.com/office/powerpoint/2010/main" val="3019005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4212" y="513209"/>
            <a:ext cx="8534400" cy="1507067"/>
          </a:xfrm>
        </p:spPr>
        <p:txBody>
          <a:bodyPr>
            <a:normAutofit/>
          </a:bodyPr>
          <a:lstStyle/>
          <a:p>
            <a:pPr algn="l"/>
            <a:r>
              <a:rPr lang="en-GB" sz="4000" b="1" dirty="0">
                <a:solidFill>
                  <a:srgbClr val="1F3A5F"/>
                </a:solidFill>
                <a:latin typeface="Calibri"/>
              </a:rPr>
              <a:t>2)Reading and Writing </a:t>
            </a:r>
          </a:p>
        </p:txBody>
      </p:sp>
      <p:sp>
        <p:nvSpPr>
          <p:cNvPr id="3" name="Content Placeholder 2"/>
          <p:cNvSpPr>
            <a:spLocks noGrp="1"/>
          </p:cNvSpPr>
          <p:nvPr>
            <p:ph idx="1"/>
          </p:nvPr>
        </p:nvSpPr>
        <p:spPr>
          <a:xfrm>
            <a:off x="684212" y="1784839"/>
            <a:ext cx="8534400" cy="4791807"/>
          </a:xfrm>
        </p:spPr>
        <p:txBody>
          <a:bodyPr>
            <a:normAutofit/>
          </a:bodyPr>
          <a:lstStyle/>
          <a:p>
            <a:pPr algn="l"/>
            <a:r>
              <a:rPr lang="en-GB" sz="2400" dirty="0">
                <a:solidFill>
                  <a:srgbClr val="333333"/>
                </a:solidFill>
                <a:latin typeface="Calibri"/>
              </a:rPr>
              <a:t>Targeted interventions </a:t>
            </a:r>
          </a:p>
          <a:p>
            <a:pPr algn="l"/>
            <a:r>
              <a:rPr lang="en-GB" sz="2400" dirty="0">
                <a:solidFill>
                  <a:srgbClr val="333333"/>
                </a:solidFill>
                <a:latin typeface="Calibri"/>
              </a:rPr>
              <a:t>New Spelling Scheme for KS2 </a:t>
            </a:r>
          </a:p>
          <a:p>
            <a:pPr algn="l"/>
            <a:r>
              <a:rPr lang="en-GB" sz="2400" dirty="0">
                <a:solidFill>
                  <a:srgbClr val="333333"/>
                </a:solidFill>
                <a:latin typeface="Calibri"/>
              </a:rPr>
              <a:t>Tutoring </a:t>
            </a:r>
          </a:p>
          <a:p>
            <a:pPr algn="l"/>
            <a:r>
              <a:rPr lang="en-GB" sz="2400" dirty="0">
                <a:solidFill>
                  <a:srgbClr val="333333"/>
                </a:solidFill>
                <a:latin typeface="Calibri"/>
              </a:rPr>
              <a:t>Provision Map Monitoring </a:t>
            </a:r>
          </a:p>
          <a:p>
            <a:pPr algn="l"/>
            <a:r>
              <a:rPr lang="en-GB" sz="2400" dirty="0">
                <a:solidFill>
                  <a:srgbClr val="333333"/>
                </a:solidFill>
                <a:latin typeface="Calibri"/>
              </a:rPr>
              <a:t>Pupil Progress Meetings</a:t>
            </a:r>
          </a:p>
          <a:p>
            <a:pPr algn="l"/>
            <a:r>
              <a:rPr lang="en-GB" sz="2400" dirty="0">
                <a:solidFill>
                  <a:srgbClr val="333333"/>
                </a:solidFill>
                <a:latin typeface="Calibri"/>
              </a:rPr>
              <a:t>Adaptive Teaching CPD for teaching staff </a:t>
            </a:r>
          </a:p>
          <a:p>
            <a:pPr algn="l"/>
            <a:r>
              <a:rPr lang="en-GB" sz="2400" dirty="0">
                <a:solidFill>
                  <a:srgbClr val="333333"/>
                </a:solidFill>
                <a:latin typeface="Calibri"/>
              </a:rPr>
              <a:t>Locality and Trust Moderation </a:t>
            </a:r>
          </a:p>
          <a:p>
            <a:pPr algn="l"/>
            <a:r>
              <a:rPr lang="en-GB" sz="2400" dirty="0">
                <a:solidFill>
                  <a:srgbClr val="333333"/>
                </a:solidFill>
                <a:latin typeface="Calibri"/>
              </a:rPr>
              <a:t>CPD for staff- specific subjects along with pedagogy </a:t>
            </a:r>
          </a:p>
        </p:txBody>
      </p:sp>
    </p:spTree>
    <p:extLst>
      <p:ext uri="{BB962C8B-B14F-4D97-AF65-F5344CB8AC3E}">
        <p14:creationId xmlns:p14="http://schemas.microsoft.com/office/powerpoint/2010/main" val="1819557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529" y="692963"/>
            <a:ext cx="8534400" cy="1507067"/>
          </a:xfrm>
        </p:spPr>
        <p:txBody>
          <a:bodyPr>
            <a:normAutofit fontScale="90000"/>
          </a:bodyPr>
          <a:lstStyle/>
          <a:p>
            <a:pPr algn="l"/>
            <a:r>
              <a:rPr lang="en-GB" sz="4000" b="1" dirty="0">
                <a:solidFill>
                  <a:srgbClr val="1F3A5F"/>
                </a:solidFill>
                <a:latin typeface="Calibri"/>
              </a:rPr>
              <a:t>End of Year Data 2024-2025</a:t>
            </a:r>
            <a:br>
              <a:rPr lang="en-GB" dirty="0">
                <a:solidFill>
                  <a:schemeClr val="bg1"/>
                </a:solidFill>
              </a:rPr>
            </a:br>
            <a:br>
              <a:rPr lang="en-GB" dirty="0">
                <a:solidFill>
                  <a:schemeClr val="bg1"/>
                </a:solidFill>
              </a:rPr>
            </a:br>
            <a:r>
              <a:rPr lang="en-GB" sz="4000" b="1" dirty="0">
                <a:solidFill>
                  <a:srgbClr val="1F3A5F"/>
                </a:solidFill>
                <a:latin typeface="Calibri" pitchFamily="2" charset="0"/>
              </a:rPr>
              <a:t>% of PP pupils achieving ARE or above   </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978795359"/>
              </p:ext>
            </p:extLst>
          </p:nvPr>
        </p:nvGraphicFramePr>
        <p:xfrm>
          <a:off x="342902" y="2200030"/>
          <a:ext cx="6503938" cy="2394651"/>
        </p:xfrm>
        <a:graphic>
          <a:graphicData uri="http://schemas.openxmlformats.org/drawingml/2006/table">
            <a:tbl>
              <a:tblPr firstRow="1" firstCol="1" bandRow="1">
                <a:tableStyleId>{5C22544A-7EE6-4342-B048-85BDC9FD1C3A}</a:tableStyleId>
              </a:tblPr>
              <a:tblGrid>
                <a:gridCol w="1144826">
                  <a:extLst>
                    <a:ext uri="{9D8B030D-6E8A-4147-A177-3AD203B41FA5}">
                      <a16:colId xmlns:a16="http://schemas.microsoft.com/office/drawing/2014/main" val="3304459115"/>
                    </a:ext>
                  </a:extLst>
                </a:gridCol>
                <a:gridCol w="1085673">
                  <a:extLst>
                    <a:ext uri="{9D8B030D-6E8A-4147-A177-3AD203B41FA5}">
                      <a16:colId xmlns:a16="http://schemas.microsoft.com/office/drawing/2014/main" val="4058236635"/>
                    </a:ext>
                  </a:extLst>
                </a:gridCol>
                <a:gridCol w="1085673">
                  <a:extLst>
                    <a:ext uri="{9D8B030D-6E8A-4147-A177-3AD203B41FA5}">
                      <a16:colId xmlns:a16="http://schemas.microsoft.com/office/drawing/2014/main" val="1666791483"/>
                    </a:ext>
                  </a:extLst>
                </a:gridCol>
                <a:gridCol w="1085673">
                  <a:extLst>
                    <a:ext uri="{9D8B030D-6E8A-4147-A177-3AD203B41FA5}">
                      <a16:colId xmlns:a16="http://schemas.microsoft.com/office/drawing/2014/main" val="1017308236"/>
                    </a:ext>
                  </a:extLst>
                </a:gridCol>
                <a:gridCol w="1086394">
                  <a:extLst>
                    <a:ext uri="{9D8B030D-6E8A-4147-A177-3AD203B41FA5}">
                      <a16:colId xmlns:a16="http://schemas.microsoft.com/office/drawing/2014/main" val="2858469669"/>
                    </a:ext>
                  </a:extLst>
                </a:gridCol>
                <a:gridCol w="1015699">
                  <a:extLst>
                    <a:ext uri="{9D8B030D-6E8A-4147-A177-3AD203B41FA5}">
                      <a16:colId xmlns:a16="http://schemas.microsoft.com/office/drawing/2014/main" val="1635265396"/>
                    </a:ext>
                  </a:extLst>
                </a:gridCol>
              </a:tblGrid>
              <a:tr h="598521">
                <a:tc>
                  <a:txBody>
                    <a:bodyPr/>
                    <a:lstStyle/>
                    <a:p>
                      <a:pPr algn="l">
                        <a:lnSpc>
                          <a:spcPct val="120000"/>
                        </a:lnSpc>
                        <a:spcAft>
                          <a:spcPts val="1200"/>
                        </a:spcAft>
                      </a:pPr>
                      <a:r>
                        <a:rPr lang="en-GB" sz="1200">
                          <a:effectLst/>
                        </a:rPr>
                        <a:t> </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dirty="0">
                          <a:effectLst/>
                        </a:rPr>
                        <a:t>Year 1</a:t>
                      </a:r>
                      <a:endParaRPr lang="en-GB" sz="1200" dirty="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Year 2 </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dirty="0">
                          <a:effectLst/>
                        </a:rPr>
                        <a:t>Year 3 </a:t>
                      </a:r>
                      <a:endParaRPr lang="en-GB" sz="1200" dirty="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Year 4 </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Year 5 </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23183589"/>
                  </a:ext>
                </a:extLst>
              </a:tr>
              <a:tr h="598710">
                <a:tc>
                  <a:txBody>
                    <a:bodyPr/>
                    <a:lstStyle/>
                    <a:p>
                      <a:pPr algn="l">
                        <a:lnSpc>
                          <a:spcPct val="120000"/>
                        </a:lnSpc>
                        <a:spcAft>
                          <a:spcPts val="1200"/>
                        </a:spcAft>
                      </a:pPr>
                      <a:r>
                        <a:rPr lang="en-GB" sz="1200">
                          <a:effectLst/>
                        </a:rPr>
                        <a:t>Reading </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50%</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25%</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75%</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67%</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89%</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20250744"/>
                  </a:ext>
                </a:extLst>
              </a:tr>
              <a:tr h="598710">
                <a:tc>
                  <a:txBody>
                    <a:bodyPr/>
                    <a:lstStyle/>
                    <a:p>
                      <a:pPr algn="l">
                        <a:lnSpc>
                          <a:spcPct val="120000"/>
                        </a:lnSpc>
                        <a:spcAft>
                          <a:spcPts val="1200"/>
                        </a:spcAft>
                      </a:pPr>
                      <a:r>
                        <a:rPr lang="en-GB" sz="1200">
                          <a:effectLst/>
                        </a:rPr>
                        <a:t>Writing </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33%</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25%</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75%</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67%</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67%</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13630749"/>
                  </a:ext>
                </a:extLst>
              </a:tr>
              <a:tr h="598710">
                <a:tc>
                  <a:txBody>
                    <a:bodyPr/>
                    <a:lstStyle/>
                    <a:p>
                      <a:pPr algn="l">
                        <a:lnSpc>
                          <a:spcPct val="120000"/>
                        </a:lnSpc>
                        <a:spcAft>
                          <a:spcPts val="1200"/>
                        </a:spcAft>
                      </a:pPr>
                      <a:r>
                        <a:rPr lang="en-GB" sz="1200">
                          <a:effectLst/>
                        </a:rPr>
                        <a:t>Maths </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33%</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25%</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50%</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a:effectLst/>
                        </a:rPr>
                        <a:t>75%</a:t>
                      </a:r>
                      <a:endParaRPr lang="en-GB" sz="120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20000"/>
                        </a:lnSpc>
                        <a:spcAft>
                          <a:spcPts val="1200"/>
                        </a:spcAft>
                      </a:pPr>
                      <a:r>
                        <a:rPr lang="en-GB" sz="1200" dirty="0">
                          <a:effectLst/>
                        </a:rPr>
                        <a:t>89%</a:t>
                      </a:r>
                      <a:endParaRPr lang="en-GB" sz="1200" dirty="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89895692"/>
                  </a:ext>
                </a:extLst>
              </a:tr>
            </a:tbl>
          </a:graphicData>
        </a:graphic>
      </p:graphicFrame>
      <p:sp>
        <p:nvSpPr>
          <p:cNvPr id="7" name="Rectangle 6"/>
          <p:cNvSpPr/>
          <p:nvPr/>
        </p:nvSpPr>
        <p:spPr>
          <a:xfrm>
            <a:off x="342902" y="4754269"/>
            <a:ext cx="10999175" cy="1477328"/>
          </a:xfrm>
          <a:prstGeom prst="rect">
            <a:avLst/>
          </a:prstGeom>
        </p:spPr>
        <p:txBody>
          <a:bodyPr wrap="square">
            <a:spAutoFit/>
          </a:bodyPr>
          <a:lstStyle/>
          <a:p>
            <a:pPr algn="l"/>
            <a:r>
              <a:rPr lang="en-GB" sz="2000" dirty="0">
                <a:solidFill>
                  <a:srgbClr val="333333"/>
                </a:solidFill>
                <a:latin typeface="Calibri" panose="020B0604020202020204" pitchFamily="34" charset="0"/>
                <a:ea typeface="Times New Roman" panose="02020603050405020304" pitchFamily="18" charset="0"/>
                <a:cs typeface="Times New Roman" panose="02020603050405020304" pitchFamily="18" charset="0"/>
              </a:rPr>
              <a:t>Historically, Pupil Premium pupils have performed better in Mathematics than in Literacy. However, last year, that gap has narrowed, with some year groups PP pupils now achieving higher outcomes in Literacy than in Maths, this is especially true in KS1 and lower KS2 where there is a high focus on language development. This shift highlights the success of the school’s focused efforts to raise literacy attainment among disadvantaged pupils. </a:t>
            </a:r>
            <a:endParaRPr lang="en-GB" dirty="0"/>
          </a:p>
        </p:txBody>
      </p:sp>
    </p:spTree>
    <p:extLst>
      <p:ext uri="{BB962C8B-B14F-4D97-AF65-F5344CB8AC3E}">
        <p14:creationId xmlns:p14="http://schemas.microsoft.com/office/powerpoint/2010/main" val="332830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93005" y="310987"/>
            <a:ext cx="8534400" cy="1507067"/>
          </a:xfrm>
        </p:spPr>
        <p:txBody>
          <a:bodyPr/>
          <a:lstStyle/>
          <a:p>
            <a:pPr algn="l"/>
            <a:r>
              <a:rPr lang="en-GB" sz="4000" b="1" dirty="0">
                <a:solidFill>
                  <a:srgbClr val="1F3A5F"/>
                </a:solidFill>
                <a:latin typeface="Calibri"/>
              </a:rPr>
              <a:t>3)Cultural capital</a:t>
            </a:r>
            <a:endParaRPr lang="en-GB" dirty="0"/>
          </a:p>
        </p:txBody>
      </p:sp>
      <p:sp>
        <p:nvSpPr>
          <p:cNvPr id="3" name="Content Placeholder 2"/>
          <p:cNvSpPr>
            <a:spLocks noGrp="1"/>
          </p:cNvSpPr>
          <p:nvPr>
            <p:ph idx="1"/>
          </p:nvPr>
        </p:nvSpPr>
        <p:spPr>
          <a:xfrm>
            <a:off x="552326" y="1354016"/>
            <a:ext cx="9954481" cy="4907738"/>
          </a:xfrm>
        </p:spPr>
        <p:txBody>
          <a:bodyPr/>
          <a:lstStyle/>
          <a:p>
            <a:pPr algn="l"/>
            <a:r>
              <a:rPr lang="en-GB" sz="2000" dirty="0">
                <a:solidFill>
                  <a:srgbClr val="333333"/>
                </a:solidFill>
                <a:latin typeface="Calibri"/>
              </a:rPr>
              <a:t>Green cards</a:t>
            </a:r>
          </a:p>
          <a:p>
            <a:pPr algn="l"/>
            <a:r>
              <a:rPr lang="en-GB" sz="2000" dirty="0">
                <a:solidFill>
                  <a:srgbClr val="333333"/>
                </a:solidFill>
                <a:latin typeface="Calibri"/>
              </a:rPr>
              <a:t>Engaging and meaningful curriculum enhancements- trips, events</a:t>
            </a:r>
          </a:p>
          <a:p>
            <a:pPr algn="l"/>
            <a:r>
              <a:rPr lang="en-GB" sz="2000" dirty="0">
                <a:solidFill>
                  <a:srgbClr val="333333"/>
                </a:solidFill>
                <a:latin typeface="Calibri"/>
              </a:rPr>
              <a:t>Activities week </a:t>
            </a:r>
          </a:p>
          <a:p>
            <a:pPr algn="l"/>
            <a:r>
              <a:rPr lang="en-GB" sz="2000" dirty="0">
                <a:solidFill>
                  <a:srgbClr val="333333"/>
                </a:solidFill>
                <a:latin typeface="Calibri"/>
              </a:rPr>
              <a:t>PP children in roles of responsibility- School council, Art ambassadors, Science Leaders </a:t>
            </a:r>
          </a:p>
          <a:p>
            <a:pPr algn="l"/>
            <a:r>
              <a:rPr lang="en-GB" sz="2000" dirty="0">
                <a:solidFill>
                  <a:srgbClr val="333333"/>
                </a:solidFill>
                <a:latin typeface="Calibri"/>
              </a:rPr>
              <a:t>3 Before Me- promoting independence </a:t>
            </a:r>
          </a:p>
          <a:p>
            <a:pPr algn="l"/>
            <a:r>
              <a:rPr lang="en-GB" sz="2000" dirty="0">
                <a:solidFill>
                  <a:srgbClr val="333333"/>
                </a:solidFill>
                <a:latin typeface="Calibri"/>
              </a:rPr>
              <a:t>Targeted clubs and workshops</a:t>
            </a:r>
          </a:p>
          <a:p>
            <a:pPr algn="l"/>
            <a:r>
              <a:rPr lang="en-GB" sz="2000" dirty="0">
                <a:solidFill>
                  <a:srgbClr val="333333"/>
                </a:solidFill>
                <a:latin typeface="Calibri"/>
              </a:rPr>
              <a:t>Club tracking – Reminders to parents about the Green Card initiative and encouragement to sign up for clubs. </a:t>
            </a:r>
          </a:p>
        </p:txBody>
      </p:sp>
    </p:spTree>
    <p:extLst>
      <p:ext uri="{BB962C8B-B14F-4D97-AF65-F5344CB8AC3E}">
        <p14:creationId xmlns:p14="http://schemas.microsoft.com/office/powerpoint/2010/main" val="1511340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3874" y="548378"/>
            <a:ext cx="8534400" cy="1507067"/>
          </a:xfrm>
        </p:spPr>
        <p:txBody>
          <a:bodyPr/>
          <a:lstStyle/>
          <a:p>
            <a:pPr algn="l"/>
            <a:r>
              <a:rPr lang="en-GB" sz="4000" b="1" dirty="0">
                <a:solidFill>
                  <a:srgbClr val="1F3A5F"/>
                </a:solidFill>
                <a:latin typeface="Calibri"/>
              </a:rPr>
              <a:t>4) Social and emotional</a:t>
            </a:r>
            <a:endParaRPr lang="en-GB" dirty="0"/>
          </a:p>
        </p:txBody>
      </p:sp>
      <p:sp>
        <p:nvSpPr>
          <p:cNvPr id="3" name="Content Placeholder 2"/>
          <p:cNvSpPr>
            <a:spLocks noGrp="1"/>
          </p:cNvSpPr>
          <p:nvPr>
            <p:ph idx="1"/>
          </p:nvPr>
        </p:nvSpPr>
        <p:spPr>
          <a:xfrm>
            <a:off x="613874" y="2400300"/>
            <a:ext cx="8534400" cy="3615267"/>
          </a:xfrm>
        </p:spPr>
        <p:txBody>
          <a:bodyPr/>
          <a:lstStyle/>
          <a:p>
            <a:pPr algn="l"/>
            <a:r>
              <a:rPr lang="en-GB" sz="2000" dirty="0">
                <a:solidFill>
                  <a:srgbClr val="333333"/>
                </a:solidFill>
                <a:latin typeface="Calibri"/>
              </a:rPr>
              <a:t>ELSA Support </a:t>
            </a:r>
          </a:p>
          <a:p>
            <a:pPr algn="l"/>
            <a:r>
              <a:rPr lang="en-GB" sz="2000" dirty="0">
                <a:solidFill>
                  <a:srgbClr val="333333"/>
                </a:solidFill>
                <a:latin typeface="Calibri"/>
              </a:rPr>
              <a:t>Play Therapy </a:t>
            </a:r>
          </a:p>
          <a:p>
            <a:pPr algn="l"/>
            <a:r>
              <a:rPr lang="en-GB" sz="2000" dirty="0">
                <a:solidFill>
                  <a:srgbClr val="333333"/>
                </a:solidFill>
                <a:latin typeface="Calibri"/>
              </a:rPr>
              <a:t>SALT Therapy</a:t>
            </a:r>
          </a:p>
          <a:p>
            <a:pPr algn="l"/>
            <a:r>
              <a:rPr lang="en-GB" sz="2000" dirty="0">
                <a:solidFill>
                  <a:srgbClr val="333333"/>
                </a:solidFill>
                <a:latin typeface="Calibri"/>
              </a:rPr>
              <a:t>Educational Psychologist</a:t>
            </a:r>
          </a:p>
          <a:p>
            <a:pPr algn="l"/>
            <a:r>
              <a:rPr lang="en-GB" sz="2000" dirty="0">
                <a:solidFill>
                  <a:srgbClr val="333333"/>
                </a:solidFill>
                <a:latin typeface="Calibri"/>
              </a:rPr>
              <a:t>Sign posting parents – Early Help </a:t>
            </a:r>
          </a:p>
          <a:p>
            <a:pPr algn="l"/>
            <a:r>
              <a:rPr lang="en-GB" sz="2000" dirty="0">
                <a:solidFill>
                  <a:srgbClr val="333333"/>
                </a:solidFill>
                <a:latin typeface="Calibri"/>
              </a:rPr>
              <a:t>Learning Mentor Support </a:t>
            </a:r>
          </a:p>
          <a:p>
            <a:pPr algn="l"/>
            <a:r>
              <a:rPr lang="en-GB" sz="2000" dirty="0">
                <a:solidFill>
                  <a:srgbClr val="333333"/>
                </a:solidFill>
                <a:latin typeface="Calibri"/>
              </a:rPr>
              <a:t>Attendance – EWO</a:t>
            </a:r>
          </a:p>
          <a:p>
            <a:pPr algn="l"/>
            <a:r>
              <a:rPr lang="en-GB" sz="2000" dirty="0">
                <a:solidFill>
                  <a:srgbClr val="333333"/>
                </a:solidFill>
                <a:latin typeface="Calibri"/>
              </a:rPr>
              <a:t>New School Reward system  </a:t>
            </a:r>
          </a:p>
        </p:txBody>
      </p:sp>
    </p:spTree>
    <p:extLst>
      <p:ext uri="{BB962C8B-B14F-4D97-AF65-F5344CB8AC3E}">
        <p14:creationId xmlns:p14="http://schemas.microsoft.com/office/powerpoint/2010/main" val="3369253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5694" y="183621"/>
            <a:ext cx="8534400" cy="1507067"/>
          </a:xfrm>
        </p:spPr>
        <p:txBody>
          <a:bodyPr/>
          <a:lstStyle/>
          <a:p>
            <a:pPr algn="l"/>
            <a:r>
              <a:rPr lang="en-GB" sz="4000" b="1" dirty="0">
                <a:solidFill>
                  <a:srgbClr val="1F3A5F"/>
                </a:solidFill>
                <a:latin typeface="Calibri"/>
              </a:rPr>
              <a:t>5) Attendance </a:t>
            </a:r>
          </a:p>
        </p:txBody>
      </p:sp>
      <p:sp>
        <p:nvSpPr>
          <p:cNvPr id="8" name="TextBox 7"/>
          <p:cNvSpPr txBox="1"/>
          <p:nvPr/>
        </p:nvSpPr>
        <p:spPr>
          <a:xfrm>
            <a:off x="375017" y="4778550"/>
            <a:ext cx="5515829" cy="1754326"/>
          </a:xfrm>
          <a:prstGeom prst="rect">
            <a:avLst/>
          </a:prstGeom>
          <a:noFill/>
        </p:spPr>
        <p:txBody>
          <a:bodyPr wrap="square" rtlCol="0">
            <a:spAutoFit/>
          </a:bodyPr>
          <a:lstStyle/>
          <a:p>
            <a:pPr algn="l"/>
            <a:r>
              <a:rPr lang="en-GB" sz="2000" dirty="0">
                <a:solidFill>
                  <a:srgbClr val="333333"/>
                </a:solidFill>
                <a:latin typeface="Calibri"/>
              </a:rPr>
              <a:t>Daily attendance list sent to teaching staff</a:t>
            </a:r>
          </a:p>
          <a:p>
            <a:pPr algn="l"/>
            <a:endParaRPr lang="en-GB" dirty="0">
              <a:solidFill>
                <a:schemeClr val="bg1"/>
              </a:solidFill>
            </a:endParaRPr>
          </a:p>
          <a:p>
            <a:pPr algn="l"/>
            <a:r>
              <a:rPr lang="en-GB" sz="2000" dirty="0">
                <a:solidFill>
                  <a:srgbClr val="333333"/>
                </a:solidFill>
                <a:latin typeface="Calibri"/>
              </a:rPr>
              <a:t>Letters sent home </a:t>
            </a:r>
          </a:p>
          <a:p>
            <a:pPr algn="l"/>
            <a:endParaRPr lang="en-GB" dirty="0">
              <a:solidFill>
                <a:schemeClr val="bg1"/>
              </a:solidFill>
            </a:endParaRPr>
          </a:p>
          <a:p>
            <a:pPr algn="l"/>
            <a:r>
              <a:rPr lang="en-GB" sz="2000" dirty="0">
                <a:solidFill>
                  <a:srgbClr val="333333"/>
                </a:solidFill>
                <a:latin typeface="Calibri"/>
              </a:rPr>
              <a:t>Meetings with parents </a:t>
            </a:r>
          </a:p>
          <a:p>
            <a:pPr algn="l"/>
            <a:endParaRPr lang="en-GB" dirty="0">
              <a:solidFill>
                <a:schemeClr val="bg1"/>
              </a:solidFill>
            </a:endParaRPr>
          </a:p>
        </p:txBody>
      </p:sp>
      <p:pic>
        <p:nvPicPr>
          <p:cNvPr id="3" name="Picture 2" descr="Insight - Attendance - Google Chrome"/>
          <p:cNvPicPr>
            <a:picLocks noChangeAspect="1"/>
          </p:cNvPicPr>
          <p:nvPr/>
        </p:nvPicPr>
        <p:blipFill rotWithShape="1">
          <a:blip r:embed="rId2">
            <a:extLst>
              <a:ext uri="{28A0092B-C50C-407E-A947-70E740481C1C}">
                <a14:useLocalDpi xmlns:a14="http://schemas.microsoft.com/office/drawing/2010/main" val="0"/>
              </a:ext>
            </a:extLst>
          </a:blip>
          <a:srcRect l="2091" t="62339" r="30084" b="9192"/>
          <a:stretch/>
        </p:blipFill>
        <p:spPr>
          <a:xfrm>
            <a:off x="156783" y="3030983"/>
            <a:ext cx="6371069" cy="1446131"/>
          </a:xfrm>
          <a:prstGeom prst="rect">
            <a:avLst/>
          </a:prstGeom>
        </p:spPr>
      </p:pic>
      <p:sp>
        <p:nvSpPr>
          <p:cNvPr id="4" name="Rectangle 3"/>
          <p:cNvSpPr/>
          <p:nvPr/>
        </p:nvSpPr>
        <p:spPr>
          <a:xfrm>
            <a:off x="6096000" y="4778550"/>
            <a:ext cx="6096000" cy="1477328"/>
          </a:xfrm>
          <a:prstGeom prst="rect">
            <a:avLst/>
          </a:prstGeom>
        </p:spPr>
        <p:txBody>
          <a:bodyPr>
            <a:spAutoFit/>
          </a:bodyPr>
          <a:lstStyle/>
          <a:p>
            <a:pPr algn="l"/>
            <a:r>
              <a:rPr lang="en-GB" sz="2000" dirty="0">
                <a:solidFill>
                  <a:srgbClr val="333333"/>
                </a:solidFill>
                <a:latin typeface="Calibri"/>
              </a:rPr>
              <a:t>Targeted Support/ Reduced timetable </a:t>
            </a:r>
          </a:p>
          <a:p>
            <a:pPr algn="l"/>
            <a:endParaRPr lang="en-GB" dirty="0">
              <a:solidFill>
                <a:schemeClr val="bg1"/>
              </a:solidFill>
            </a:endParaRPr>
          </a:p>
          <a:p>
            <a:pPr algn="l"/>
            <a:r>
              <a:rPr lang="en-GB" sz="2000" dirty="0">
                <a:solidFill>
                  <a:srgbClr val="333333"/>
                </a:solidFill>
                <a:latin typeface="Calibri"/>
              </a:rPr>
              <a:t>BOSCO Network Group </a:t>
            </a:r>
          </a:p>
          <a:p>
            <a:pPr algn="l"/>
            <a:endParaRPr lang="en-GB" dirty="0">
              <a:solidFill>
                <a:schemeClr val="bg1"/>
              </a:solidFill>
            </a:endParaRPr>
          </a:p>
          <a:p>
            <a:pPr algn="l"/>
            <a:r>
              <a:rPr lang="en-GB" sz="2000" dirty="0">
                <a:solidFill>
                  <a:srgbClr val="333333"/>
                </a:solidFill>
                <a:latin typeface="Calibri"/>
              </a:rPr>
              <a:t>WPA support </a:t>
            </a:r>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9194" y="2010694"/>
            <a:ext cx="2758679" cy="1455546"/>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27175" y="1539970"/>
            <a:ext cx="3200677" cy="1546994"/>
          </a:xfrm>
          <a:prstGeom prst="rect">
            <a:avLst/>
          </a:prstGeom>
        </p:spPr>
      </p:pic>
      <p:sp>
        <p:nvSpPr>
          <p:cNvPr id="9" name="Rectangle 8"/>
          <p:cNvSpPr/>
          <p:nvPr/>
        </p:nvSpPr>
        <p:spPr>
          <a:xfrm>
            <a:off x="294317" y="1826028"/>
            <a:ext cx="1930137" cy="369332"/>
          </a:xfrm>
          <a:prstGeom prst="rect">
            <a:avLst/>
          </a:prstGeom>
        </p:spPr>
        <p:txBody>
          <a:bodyPr wrap="square">
            <a:spAutoFit/>
          </a:bodyPr>
          <a:lstStyle/>
          <a:p>
            <a:pPr algn="l"/>
            <a:r>
              <a:rPr lang="en-GB" sz="2000" dirty="0">
                <a:solidFill>
                  <a:srgbClr val="333333"/>
                </a:solidFill>
                <a:latin typeface="Calibri"/>
              </a:rPr>
              <a:t>PP Pupils </a:t>
            </a:r>
          </a:p>
        </p:txBody>
      </p:sp>
      <p:sp>
        <p:nvSpPr>
          <p:cNvPr id="10" name="Rectangle 9"/>
          <p:cNvSpPr/>
          <p:nvPr/>
        </p:nvSpPr>
        <p:spPr>
          <a:xfrm>
            <a:off x="8178931" y="1584428"/>
            <a:ext cx="1930137" cy="369332"/>
          </a:xfrm>
          <a:prstGeom prst="rect">
            <a:avLst/>
          </a:prstGeom>
        </p:spPr>
        <p:txBody>
          <a:bodyPr wrap="square">
            <a:spAutoFit/>
          </a:bodyPr>
          <a:lstStyle/>
          <a:p>
            <a:pPr algn="l"/>
            <a:r>
              <a:rPr lang="en-GB" sz="2000" dirty="0">
                <a:solidFill>
                  <a:srgbClr val="333333"/>
                </a:solidFill>
                <a:latin typeface="Calibri"/>
              </a:rPr>
              <a:t>Non PP Pupils </a:t>
            </a:r>
          </a:p>
        </p:txBody>
      </p:sp>
    </p:spTree>
    <p:extLst>
      <p:ext uri="{BB962C8B-B14F-4D97-AF65-F5344CB8AC3E}">
        <p14:creationId xmlns:p14="http://schemas.microsoft.com/office/powerpoint/2010/main" val="2072286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F9F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4212" y="451662"/>
            <a:ext cx="8534400" cy="1507067"/>
          </a:xfrm>
        </p:spPr>
        <p:txBody>
          <a:bodyPr/>
          <a:lstStyle/>
          <a:p>
            <a:pPr algn="l"/>
            <a:r>
              <a:rPr lang="en-GB" sz="4000" b="1" dirty="0">
                <a:solidFill>
                  <a:srgbClr val="1F3A5F"/>
                </a:solidFill>
                <a:latin typeface="Calibri"/>
              </a:rPr>
              <a:t>Sign up for FSM funding </a:t>
            </a:r>
          </a:p>
        </p:txBody>
      </p:sp>
      <p:sp>
        <p:nvSpPr>
          <p:cNvPr id="3" name="Content Placeholder 2"/>
          <p:cNvSpPr>
            <a:spLocks noGrp="1"/>
          </p:cNvSpPr>
          <p:nvPr>
            <p:ph idx="1"/>
          </p:nvPr>
        </p:nvSpPr>
        <p:spPr>
          <a:xfrm>
            <a:off x="578704" y="2136531"/>
            <a:ext cx="8534400" cy="3615267"/>
          </a:xfrm>
        </p:spPr>
        <p:txBody>
          <a:bodyPr/>
          <a:lstStyle/>
          <a:p>
            <a:pPr marL="0" indent="0" algn="l">
              <a:buNone/>
            </a:pPr>
            <a:r>
              <a:rPr lang="en-GB" sz="2000" dirty="0">
                <a:solidFill>
                  <a:srgbClr val="333333"/>
                </a:solidFill>
                <a:latin typeface="Calibri"/>
              </a:rPr>
              <a:t>Letters and Parent Mail information </a:t>
            </a:r>
          </a:p>
          <a:p>
            <a:pPr marL="0" indent="0" algn="l">
              <a:buNone/>
            </a:pPr>
            <a:r>
              <a:rPr lang="en-GB" sz="2000" dirty="0">
                <a:solidFill>
                  <a:srgbClr val="333333"/>
                </a:solidFill>
                <a:latin typeface="Calibri"/>
              </a:rPr>
              <a:t>Green Card Initiative </a:t>
            </a:r>
          </a:p>
          <a:p>
            <a:pPr marL="0" indent="0" algn="l">
              <a:buNone/>
            </a:pPr>
            <a:r>
              <a:rPr lang="en-GB" sz="2000" dirty="0">
                <a:solidFill>
                  <a:srgbClr val="333333"/>
                </a:solidFill>
                <a:latin typeface="Calibri"/>
              </a:rPr>
              <a:t>Consider priority booking for clubs/ parent meeting slots </a:t>
            </a:r>
          </a:p>
        </p:txBody>
      </p:sp>
    </p:spTree>
    <p:extLst>
      <p:ext uri="{BB962C8B-B14F-4D97-AF65-F5344CB8AC3E}">
        <p14:creationId xmlns:p14="http://schemas.microsoft.com/office/powerpoint/2010/main" val="313023564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712</TotalTime>
  <Words>379</Words>
  <Application>Microsoft Office PowerPoint</Application>
  <PresentationFormat>Widescreen</PresentationFormat>
  <Paragraphs>85</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Twinkl</vt:lpstr>
      <vt:lpstr>Wingdings 3</vt:lpstr>
      <vt:lpstr>Slice</vt:lpstr>
      <vt:lpstr>Pupil Premium  </vt:lpstr>
      <vt:lpstr>PowerPoint Presentation</vt:lpstr>
      <vt:lpstr>PP Strategy and Provision   at OLQOH </vt:lpstr>
      <vt:lpstr>SALT Support NHS  Private therapist (Spring Term)  Weekly Makaton sign Word Aware used across the school    </vt:lpstr>
      <vt:lpstr>2)Reading and Writing </vt:lpstr>
      <vt:lpstr>End of Year Data 2024-2025  % of PP pupils achieving ARE or above   </vt:lpstr>
      <vt:lpstr>3)Cultural capital</vt:lpstr>
      <vt:lpstr>4) Social and emotional</vt:lpstr>
      <vt:lpstr>5) Attendance </vt:lpstr>
      <vt:lpstr>Sign up for FSM funding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Pupil Premium Review</dc:title>
  <dc:creator>A Jannece</dc:creator>
  <cp:lastModifiedBy>Tobias Melia</cp:lastModifiedBy>
  <cp:revision>43</cp:revision>
  <dcterms:created xsi:type="dcterms:W3CDTF">2024-06-11T11:46:03Z</dcterms:created>
  <dcterms:modified xsi:type="dcterms:W3CDTF">2025-12-01T11:14:52Z</dcterms:modified>
</cp:coreProperties>
</file>